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0" r:id="rId6"/>
    <p:sldId id="281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291" r:id="rId26"/>
    <p:sldId id="262" r:id="rId27"/>
    <p:sldId id="289" r:id="rId28"/>
    <p:sldId id="292" r:id="rId29"/>
    <p:sldId id="265" r:id="rId30"/>
    <p:sldId id="293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356" y="-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2.5.2019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63688" y="1052736"/>
            <a:ext cx="7108304" cy="1894362"/>
          </a:xfrm>
        </p:spPr>
        <p:txBody>
          <a:bodyPr>
            <a:noAutofit/>
          </a:bodyPr>
          <a:lstStyle/>
          <a:p>
            <a:pPr algn="ctr"/>
            <a:r>
              <a:rPr lang="it-IT" sz="5400" dirty="0"/>
              <a:t>Personalistika </a:t>
            </a:r>
            <a:r>
              <a:rPr lang="cs-CZ" sz="5400" dirty="0" smtClean="0"/>
              <a:t/>
            </a:r>
            <a:br>
              <a:rPr lang="cs-CZ" sz="5400" dirty="0" smtClean="0"/>
            </a:br>
            <a:r>
              <a:rPr lang="it-IT" sz="5400" dirty="0" smtClean="0"/>
              <a:t>a </a:t>
            </a:r>
            <a:r>
              <a:rPr lang="it-IT" sz="5400" dirty="0"/>
              <a:t>analýza mzdových nákladů firmy</a:t>
            </a:r>
            <a:endParaRPr lang="cs-CZ" sz="5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339752" y="3429000"/>
            <a:ext cx="6172200" cy="2736304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Implementace Krajského akčního plánu Kraje Vysočina I</a:t>
            </a:r>
            <a:endParaRPr lang="cs-CZ" sz="2400" dirty="0"/>
          </a:p>
          <a:p>
            <a:pPr lvl="0" algn="ctr"/>
            <a:r>
              <a:rPr lang="it-IT" sz="2400" dirty="0"/>
              <a:t>Učíme se ze života pro život</a:t>
            </a:r>
            <a:endParaRPr lang="cs-CZ" sz="2400" dirty="0"/>
          </a:p>
          <a:p>
            <a:pPr algn="ctr"/>
            <a:r>
              <a:rPr lang="it-IT" sz="2400" dirty="0"/>
              <a:t> </a:t>
            </a:r>
            <a:endParaRPr lang="cs-CZ" sz="2400" dirty="0"/>
          </a:p>
          <a:p>
            <a:pPr algn="ctr"/>
            <a:r>
              <a:rPr lang="it-IT" sz="2400" dirty="0"/>
              <a:t>Registrační číslo: CZ.02.3.68/0.0/0.0/16_034/0008656</a:t>
            </a:r>
            <a:endParaRPr lang="cs-CZ" sz="2400" dirty="0"/>
          </a:p>
          <a:p>
            <a:pPr algn="ctr"/>
            <a:endParaRPr lang="cs-CZ" sz="2200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36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2107" cy="41490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72916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62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8117" cy="42210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42946"/>
            <a:ext cx="5220072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4075" cy="39330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42946"/>
            <a:ext cx="5220072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0085" cy="40050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64904"/>
            <a:ext cx="572412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6043" cy="37170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18910"/>
            <a:ext cx="5652119" cy="423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2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9" b="15114"/>
          <a:stretch/>
        </p:blipFill>
        <p:spPr>
          <a:xfrm>
            <a:off x="0" y="4953"/>
            <a:ext cx="6545623" cy="34240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0" b="23589"/>
          <a:stretch/>
        </p:blipFill>
        <p:spPr>
          <a:xfrm>
            <a:off x="1691680" y="3597653"/>
            <a:ext cx="7452320" cy="32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25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0072" cy="39150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72916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50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42930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14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4181" cy="46531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82" y="2636912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6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048" cy="37530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72916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73658943"/>
              </p:ext>
            </p:extLst>
          </p:nvPr>
        </p:nvGraphicFramePr>
        <p:xfrm>
          <a:off x="1115616" y="908720"/>
          <a:ext cx="6768751" cy="5472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9505"/>
                <a:gridCol w="4299246"/>
              </a:tblGrid>
              <a:tr h="1333919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Rozvíjená oblast: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0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ICT </a:t>
                      </a:r>
                      <a:r>
                        <a:rPr lang="cs-CZ" sz="2000" dirty="0">
                          <a:effectLst/>
                        </a:rPr>
                        <a:t>kompetence mimo předmět informatika / práce s PC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9152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Oblast vzdělávání / předmět: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Ekonomika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9152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Název aktivity: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Personalistika a analýza mzdových nákladů firmy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77825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Stupeň vzdělávání: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SŠ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77825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Ročník: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2. – 4.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0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0112" cy="41850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64904"/>
            <a:ext cx="572412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15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386104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48880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4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2080" cy="39690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92" y="2708920"/>
            <a:ext cx="5532107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39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2040" cy="36990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64904"/>
            <a:ext cx="572412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0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8104" cy="41310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5" cy="40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06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6149" cy="44371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5" cy="40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4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548680"/>
            <a:ext cx="7467600" cy="4873752"/>
          </a:xfrm>
        </p:spPr>
        <p:txBody>
          <a:bodyPr/>
          <a:lstStyle/>
          <a:p>
            <a:r>
              <a:rPr lang="cs-CZ" sz="5000" dirty="0" smtClean="0"/>
              <a:t>Kontrola správnosti vypracování úkolů</a:t>
            </a:r>
          </a:p>
          <a:p>
            <a:endParaRPr lang="cs-CZ" sz="5000" dirty="0"/>
          </a:p>
          <a:p>
            <a:r>
              <a:rPr lang="cs-CZ" sz="5000" dirty="0" smtClean="0"/>
              <a:t>Diskuse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95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02"/>
            <a:ext cx="5724128" cy="429309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8" b="8704"/>
          <a:stretch/>
        </p:blipFill>
        <p:spPr>
          <a:xfrm>
            <a:off x="3362748" y="2627530"/>
            <a:ext cx="5438963" cy="42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62" b="29687"/>
          <a:stretch/>
        </p:blipFill>
        <p:spPr bwMode="auto">
          <a:xfrm>
            <a:off x="0" y="0"/>
            <a:ext cx="87340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59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5000" dirty="0" smtClean="0"/>
              <a:t>Závěrečné zhodnocení    hodiny</a:t>
            </a:r>
          </a:p>
          <a:p>
            <a:endParaRPr lang="cs-CZ" sz="5000" dirty="0"/>
          </a:p>
          <a:p>
            <a:pPr marL="0" indent="0">
              <a:buNone/>
            </a:pPr>
            <a:r>
              <a:rPr lang="cs-CZ" sz="5000" dirty="0" smtClean="0"/>
              <a:t>	</a:t>
            </a:r>
            <a:endParaRPr lang="cs-CZ" sz="5000" dirty="0"/>
          </a:p>
        </p:txBody>
      </p:sp>
    </p:spTree>
    <p:extLst>
      <p:ext uri="{BB962C8B-B14F-4D97-AF65-F5344CB8AC3E}">
        <p14:creationId xmlns:p14="http://schemas.microsoft.com/office/powerpoint/2010/main" val="33289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5925272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cs-CZ" sz="2800" b="1" dirty="0">
                <a:solidFill>
                  <a:srgbClr val="FF0000"/>
                </a:solidFill>
              </a:rPr>
              <a:t>Název aktivity: </a:t>
            </a:r>
            <a:r>
              <a:rPr lang="it-IT" sz="2800" dirty="0"/>
              <a:t>Personalistika a analýza mzdových nákladů firmy</a:t>
            </a:r>
            <a:r>
              <a:rPr lang="cs-CZ" sz="2800" dirty="0"/>
              <a:t>.</a:t>
            </a:r>
          </a:p>
          <a:p>
            <a:pPr marL="0" lvl="0" indent="0">
              <a:buNone/>
            </a:pPr>
            <a:r>
              <a:rPr lang="cs-CZ" sz="2800" b="1" dirty="0">
                <a:solidFill>
                  <a:srgbClr val="FF0000"/>
                </a:solidFill>
              </a:rPr>
              <a:t>Cílová skupina: </a:t>
            </a:r>
            <a:r>
              <a:rPr lang="cs-CZ" sz="2800" dirty="0"/>
              <a:t>žáci SŚ, 2. – 4. ročník.</a:t>
            </a:r>
          </a:p>
          <a:p>
            <a:pPr marL="0" lvl="0" indent="0">
              <a:buNone/>
            </a:pPr>
            <a:r>
              <a:rPr lang="cs-CZ" sz="2800" b="1" dirty="0">
                <a:solidFill>
                  <a:srgbClr val="FF0000"/>
                </a:solidFill>
              </a:rPr>
              <a:t>Cíl aktivity: </a:t>
            </a:r>
          </a:p>
          <a:p>
            <a:pPr lvl="0"/>
            <a:r>
              <a:rPr lang="cs-CZ" sz="2800" dirty="0"/>
              <a:t>transferový – vzorce, funkce v tabulkovém editoru, kontingenční tabulka, graf, </a:t>
            </a:r>
          </a:p>
          <a:p>
            <a:pPr lvl="0"/>
            <a:r>
              <a:rPr lang="cs-CZ" sz="2800" dirty="0"/>
              <a:t>oborový – učivo – </a:t>
            </a:r>
            <a:r>
              <a:rPr lang="it-IT" sz="2800" dirty="0"/>
              <a:t>Personalistika a analýza mzdových nákladů firmy</a:t>
            </a:r>
            <a:r>
              <a:rPr lang="cs-CZ" sz="2800" dirty="0"/>
              <a:t>.</a:t>
            </a:r>
          </a:p>
          <a:p>
            <a:pPr marL="0" lvl="0" indent="0">
              <a:buNone/>
            </a:pPr>
            <a:r>
              <a:rPr lang="cs-CZ" sz="2800" b="1" dirty="0">
                <a:solidFill>
                  <a:srgbClr val="FF0000"/>
                </a:solidFill>
              </a:rPr>
              <a:t>Pomůcky: </a:t>
            </a:r>
          </a:p>
          <a:p>
            <a:pPr lvl="0"/>
            <a:r>
              <a:rPr lang="cs-CZ" dirty="0"/>
              <a:t>počítač s projektorem, počítače s tabulkovým editorem pro studenty,</a:t>
            </a:r>
          </a:p>
          <a:p>
            <a:pPr lvl="0"/>
            <a:r>
              <a:rPr lang="cs-CZ" dirty="0"/>
              <a:t>pracovní sešit – Příloha 1 - PERS_ANALYZA_MZD_NAKL_zadani.xlsx,</a:t>
            </a:r>
          </a:p>
          <a:p>
            <a:pPr lvl="0"/>
            <a:r>
              <a:rPr lang="cs-CZ" dirty="0"/>
              <a:t>výsledný sešit – Příloha 2 - PERS_ANALYZA_MZD_NAKL_reseni.xlsx.</a:t>
            </a:r>
          </a:p>
          <a:p>
            <a:pPr marL="0" lvl="0" indent="0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Motivace </a:t>
            </a:r>
            <a:r>
              <a:rPr lang="cs-CZ" sz="2800" b="1" dirty="0">
                <a:solidFill>
                  <a:srgbClr val="FF0000"/>
                </a:solidFill>
              </a:rPr>
              <a:t>žáků před využitím transferové metody:</a:t>
            </a:r>
          </a:p>
          <a:p>
            <a:pPr lvl="0"/>
            <a:r>
              <a:rPr lang="cs-CZ" dirty="0" smtClean="0"/>
              <a:t>Před zahájením zpracování úkolů – vysvětlení sledovaných ukazatelů </a:t>
            </a:r>
            <a:r>
              <a:rPr lang="cs-CZ" dirty="0"/>
              <a:t>personalistiky a mzdových nákladů, </a:t>
            </a:r>
            <a:r>
              <a:rPr lang="cs-CZ" dirty="0" smtClean="0"/>
              <a:t>stručné vysvětlení zadaných úkolů </a:t>
            </a:r>
            <a:r>
              <a:rPr lang="cs-CZ" dirty="0"/>
              <a:t>v listech 1 a 2, </a:t>
            </a:r>
            <a:r>
              <a:rPr lang="cs-CZ" dirty="0" smtClean="0"/>
              <a:t>nastínění možných </a:t>
            </a:r>
            <a:r>
              <a:rPr lang="cs-CZ" dirty="0"/>
              <a:t>řešení. </a:t>
            </a:r>
            <a:endParaRPr lang="cs-CZ" sz="25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8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7" b="8351"/>
          <a:stretch/>
        </p:blipFill>
        <p:spPr bwMode="auto">
          <a:xfrm>
            <a:off x="251520" y="-48102"/>
            <a:ext cx="8424936" cy="690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4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cs-CZ" sz="5000" b="1" dirty="0" smtClean="0">
                <a:solidFill>
                  <a:srgbClr val="FF0000"/>
                </a:solidFill>
              </a:rPr>
              <a:t>Opakování tématu - personalistika</a:t>
            </a:r>
            <a:endParaRPr lang="cs-CZ" sz="5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2060848"/>
            <a:ext cx="8003232" cy="4421088"/>
          </a:xfrm>
        </p:spPr>
        <p:txBody>
          <a:bodyPr/>
          <a:lstStyle/>
          <a:p>
            <a:r>
              <a:rPr lang="cs-CZ" sz="3000" dirty="0" smtClean="0"/>
              <a:t>Pracovní právo – stručně vysvětlete obsah PP</a:t>
            </a:r>
          </a:p>
          <a:p>
            <a:r>
              <a:rPr lang="cs-CZ" sz="3000" dirty="0" smtClean="0"/>
              <a:t>Personální práce – </a:t>
            </a:r>
            <a:r>
              <a:rPr lang="cs-CZ" sz="3000" dirty="0"/>
              <a:t>vysvětlete</a:t>
            </a:r>
          </a:p>
          <a:p>
            <a:r>
              <a:rPr lang="cs-CZ" sz="3000" dirty="0" smtClean="0"/>
              <a:t>Personální plány – </a:t>
            </a:r>
            <a:r>
              <a:rPr lang="cs-CZ" sz="3000" dirty="0"/>
              <a:t>vysvětlete</a:t>
            </a:r>
          </a:p>
          <a:p>
            <a:r>
              <a:rPr lang="cs-CZ" sz="3000" dirty="0" smtClean="0"/>
              <a:t>BOZP – vysvětlete </a:t>
            </a:r>
          </a:p>
          <a:p>
            <a:r>
              <a:rPr lang="cs-CZ" sz="3000" dirty="0" smtClean="0"/>
              <a:t>Stanovení potřeby zaměstnanců – vysvětlete </a:t>
            </a:r>
            <a:r>
              <a:rPr lang="cs-CZ" sz="3000" dirty="0"/>
              <a:t>(jak zjistíme </a:t>
            </a:r>
            <a:r>
              <a:rPr lang="cs-CZ" sz="3000" dirty="0" smtClean="0"/>
              <a:t>jeho </a:t>
            </a:r>
            <a:r>
              <a:rPr lang="cs-CZ" sz="3000" dirty="0"/>
              <a:t>výši</a:t>
            </a:r>
            <a:r>
              <a:rPr lang="cs-CZ" sz="3000" dirty="0" smtClean="0"/>
              <a:t>)</a:t>
            </a:r>
          </a:p>
          <a:p>
            <a:r>
              <a:rPr lang="cs-CZ" sz="3000" dirty="0" smtClean="0"/>
              <a:t>Hodnocení a odměňování zaměstnanců</a:t>
            </a:r>
            <a:endParaRPr lang="cs-CZ" sz="3000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30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296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5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296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9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6043" cy="37170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13" y="2852936"/>
            <a:ext cx="5340086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36450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6" y="3140968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0085" cy="400506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26922"/>
            <a:ext cx="5508104" cy="41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476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261</TotalTime>
  <Words>129</Words>
  <Application>Microsoft Office PowerPoint</Application>
  <PresentationFormat>Předvádění na obrazovce (4:3)</PresentationFormat>
  <Paragraphs>40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Arkýř</vt:lpstr>
      <vt:lpstr>Personalistika  a analýza mzdových nákladů firmy</vt:lpstr>
      <vt:lpstr>Prezentace aplikace PowerPoint</vt:lpstr>
      <vt:lpstr>Prezentace aplikace PowerPoint</vt:lpstr>
      <vt:lpstr>Opakování tématu - personalistika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Hospodaření fiktivní firmy s využitím MS Excel</dc:title>
  <dc:creator>XScholz</dc:creator>
  <cp:lastModifiedBy>XScholz</cp:lastModifiedBy>
  <cp:revision>22</cp:revision>
  <dcterms:modified xsi:type="dcterms:W3CDTF">2019-05-02T05:30:41Z</dcterms:modified>
</cp:coreProperties>
</file>