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9"/>
  </p:notesMasterIdLst>
  <p:sldIdLst>
    <p:sldId id="260" r:id="rId2"/>
    <p:sldId id="286" r:id="rId3"/>
    <p:sldId id="287" r:id="rId4"/>
    <p:sldId id="288" r:id="rId5"/>
    <p:sldId id="289" r:id="rId6"/>
    <p:sldId id="292" r:id="rId7"/>
    <p:sldId id="29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816D2-1A9B-4829-84B1-541A70F24B72}" type="datetimeFigureOut">
              <a:t>19.05.2023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93952-8B6C-4B3B-AF7B-2E3F81A6D05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10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1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4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41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2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8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2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8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5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67EBE-A9FB-5929-A5CF-B19330A507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ADA1E-F7D4-0D64-1A93-C2CDC35D0D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E1A0-C4DA-B693-89FA-59D3CA2EE9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fld id="{B89FED56-9EAC-4ADD-A89A-F8226D05A0FB}" type="slidenum"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B04C5E6-314B-9606-D51A-78F81AE655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60" y="273418"/>
            <a:ext cx="10972120" cy="1144631"/>
          </a:xfrm>
        </p:spPr>
        <p:txBody>
          <a:bodyPr lIns="0" tIns="0" rIns="0" bIns="0" anchor="ctr" anchorCtr="1"/>
          <a:lstStyle>
            <a:lvl1pPr algn="ctr" hangingPunct="0">
              <a:defRPr lang="cs-CZ" sz="5321">
                <a:latin typeface="Liberation Sans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3EFF863-22E2-4185-EBE5-F9E61A1E63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560" y="1604402"/>
            <a:ext cx="10972120" cy="3977258"/>
          </a:xfrm>
        </p:spPr>
        <p:txBody>
          <a:bodyPr lIns="0" tIns="0" rIns="0" bIns="0"/>
          <a:lstStyle>
            <a:lvl1pPr hangingPunct="0">
              <a:spcBef>
                <a:spcPts val="1711"/>
              </a:spcBef>
              <a:defRPr lang="cs-CZ" sz="3870">
                <a:latin typeface="Liberation Sans" pitchFamily="18"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1569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1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4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0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6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1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BFA8D-D7A8-8FA7-84D8-F2CB25236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4358" y="1447800"/>
            <a:ext cx="5599942" cy="3096987"/>
          </a:xfrm>
        </p:spPr>
        <p:txBody>
          <a:bodyPr>
            <a:normAutofit/>
          </a:bodyPr>
          <a:lstStyle/>
          <a:p>
            <a:r>
              <a:rPr lang="cs-CZ" sz="6600"/>
              <a:t>Erasmus+</a:t>
            </a:r>
            <a:br>
              <a:rPr lang="cs-CZ" sz="6600"/>
            </a:br>
            <a:r>
              <a:rPr lang="cs-CZ" sz="6600"/>
              <a:t>Latvia 2023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2C98D-E0D9-4FE3-8E42-4547B8D2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-659120" y="659121"/>
            <a:ext cx="6858001" cy="5539756"/>
          </a:xfrm>
          <a:custGeom>
            <a:avLst/>
            <a:gdLst>
              <a:gd name="connsiteX0" fmla="*/ 6858001 w 6858001"/>
              <a:gd name="connsiteY0" fmla="*/ 1344715 h 5539756"/>
              <a:gd name="connsiteX1" fmla="*/ 6858001 w 6858001"/>
              <a:gd name="connsiteY1" fmla="*/ 1177 h 5539756"/>
              <a:gd name="connsiteX2" fmla="*/ 6702324 w 6858001"/>
              <a:gd name="connsiteY2" fmla="*/ 26222 h 5539756"/>
              <a:gd name="connsiteX3" fmla="*/ 6547333 w 6858001"/>
              <a:gd name="connsiteY3" fmla="*/ 50091 h 5539756"/>
              <a:gd name="connsiteX4" fmla="*/ 6391657 w 6858001"/>
              <a:gd name="connsiteY4" fmla="*/ 73455 h 5539756"/>
              <a:gd name="connsiteX5" fmla="*/ 6235294 w 6858001"/>
              <a:gd name="connsiteY5" fmla="*/ 93458 h 5539756"/>
              <a:gd name="connsiteX6" fmla="*/ 6079618 w 6858001"/>
              <a:gd name="connsiteY6" fmla="*/ 113629 h 5539756"/>
              <a:gd name="connsiteX7" fmla="*/ 5923255 w 6858001"/>
              <a:gd name="connsiteY7" fmla="*/ 132455 h 5539756"/>
              <a:gd name="connsiteX8" fmla="*/ 5768950 w 6858001"/>
              <a:gd name="connsiteY8" fmla="*/ 148591 h 5539756"/>
              <a:gd name="connsiteX9" fmla="*/ 5612588 w 6858001"/>
              <a:gd name="connsiteY9" fmla="*/ 163887 h 5539756"/>
              <a:gd name="connsiteX10" fmla="*/ 5456911 w 6858001"/>
              <a:gd name="connsiteY10" fmla="*/ 177839 h 5539756"/>
              <a:gd name="connsiteX11" fmla="*/ 5303978 w 6858001"/>
              <a:gd name="connsiteY11" fmla="*/ 189941 h 5539756"/>
              <a:gd name="connsiteX12" fmla="*/ 5148987 w 6858001"/>
              <a:gd name="connsiteY12" fmla="*/ 202044 h 5539756"/>
              <a:gd name="connsiteX13" fmla="*/ 4996054 w 6858001"/>
              <a:gd name="connsiteY13" fmla="*/ 212129 h 5539756"/>
              <a:gd name="connsiteX14" fmla="*/ 4843120 w 6858001"/>
              <a:gd name="connsiteY14" fmla="*/ 220029 h 5539756"/>
              <a:gd name="connsiteX15" fmla="*/ 4690873 w 6858001"/>
              <a:gd name="connsiteY15" fmla="*/ 228266 h 5539756"/>
              <a:gd name="connsiteX16" fmla="*/ 4539997 w 6858001"/>
              <a:gd name="connsiteY16" fmla="*/ 235157 h 5539756"/>
              <a:gd name="connsiteX17" fmla="*/ 4390492 w 6858001"/>
              <a:gd name="connsiteY17" fmla="*/ 240032 h 5539756"/>
              <a:gd name="connsiteX18" fmla="*/ 4240988 w 6858001"/>
              <a:gd name="connsiteY18" fmla="*/ 244234 h 5539756"/>
              <a:gd name="connsiteX19" fmla="*/ 4092855 w 6858001"/>
              <a:gd name="connsiteY19" fmla="*/ 248268 h 5539756"/>
              <a:gd name="connsiteX20" fmla="*/ 3946780 w 6858001"/>
              <a:gd name="connsiteY20" fmla="*/ 250117 h 5539756"/>
              <a:gd name="connsiteX21" fmla="*/ 3800704 w 6858001"/>
              <a:gd name="connsiteY21" fmla="*/ 252134 h 5539756"/>
              <a:gd name="connsiteX22" fmla="*/ 3656686 w 6858001"/>
              <a:gd name="connsiteY22" fmla="*/ 253143 h 5539756"/>
              <a:gd name="connsiteX23" fmla="*/ 3514040 w 6858001"/>
              <a:gd name="connsiteY23" fmla="*/ 252134 h 5539756"/>
              <a:gd name="connsiteX24" fmla="*/ 3372765 w 6858001"/>
              <a:gd name="connsiteY24" fmla="*/ 252134 h 5539756"/>
              <a:gd name="connsiteX25" fmla="*/ 3232862 w 6858001"/>
              <a:gd name="connsiteY25" fmla="*/ 250117 h 5539756"/>
              <a:gd name="connsiteX26" fmla="*/ 3095702 w 6858001"/>
              <a:gd name="connsiteY26" fmla="*/ 247092 h 5539756"/>
              <a:gd name="connsiteX27" fmla="*/ 2959914 w 6858001"/>
              <a:gd name="connsiteY27" fmla="*/ 244234 h 5539756"/>
              <a:gd name="connsiteX28" fmla="*/ 2826868 w 6858001"/>
              <a:gd name="connsiteY28" fmla="*/ 241040 h 5539756"/>
              <a:gd name="connsiteX29" fmla="*/ 2694509 w 6858001"/>
              <a:gd name="connsiteY29" fmla="*/ 236166 h 5539756"/>
              <a:gd name="connsiteX30" fmla="*/ 2564208 w 6858001"/>
              <a:gd name="connsiteY30" fmla="*/ 230955 h 5539756"/>
              <a:gd name="connsiteX31" fmla="*/ 2436649 w 6858001"/>
              <a:gd name="connsiteY31" fmla="*/ 226249 h 5539756"/>
              <a:gd name="connsiteX32" fmla="*/ 2187703 w 6858001"/>
              <a:gd name="connsiteY32" fmla="*/ 212969 h 5539756"/>
              <a:gd name="connsiteX33" fmla="*/ 1949045 w 6858001"/>
              <a:gd name="connsiteY33" fmla="*/ 198850 h 5539756"/>
              <a:gd name="connsiteX34" fmla="*/ 1719988 w 6858001"/>
              <a:gd name="connsiteY34" fmla="*/ 184058 h 5539756"/>
              <a:gd name="connsiteX35" fmla="*/ 1503275 w 6858001"/>
              <a:gd name="connsiteY35" fmla="*/ 167753 h 5539756"/>
              <a:gd name="connsiteX36" fmla="*/ 1296163 w 6858001"/>
              <a:gd name="connsiteY36" fmla="*/ 150776 h 5539756"/>
              <a:gd name="connsiteX37" fmla="*/ 1104139 w 6858001"/>
              <a:gd name="connsiteY37" fmla="*/ 132455 h 5539756"/>
              <a:gd name="connsiteX38" fmla="*/ 923774 w 6858001"/>
              <a:gd name="connsiteY38" fmla="*/ 114469 h 5539756"/>
              <a:gd name="connsiteX39" fmla="*/ 757810 w 6858001"/>
              <a:gd name="connsiteY39" fmla="*/ 96484 h 5539756"/>
              <a:gd name="connsiteX40" fmla="*/ 605563 w 6858001"/>
              <a:gd name="connsiteY40" fmla="*/ 79507 h 5539756"/>
              <a:gd name="connsiteX41" fmla="*/ 470460 w 6858001"/>
              <a:gd name="connsiteY41" fmla="*/ 63370 h 5539756"/>
              <a:gd name="connsiteX42" fmla="*/ 348388 w 6858001"/>
              <a:gd name="connsiteY42" fmla="*/ 48074 h 5539756"/>
              <a:gd name="connsiteX43" fmla="*/ 245518 w 6858001"/>
              <a:gd name="connsiteY43" fmla="*/ 35299 h 5539756"/>
              <a:gd name="connsiteX44" fmla="*/ 159107 w 6858001"/>
              <a:gd name="connsiteY44" fmla="*/ 23197 h 5539756"/>
              <a:gd name="connsiteX45" fmla="*/ 40463 w 6858001"/>
              <a:gd name="connsiteY45" fmla="*/ 5883 h 5539756"/>
              <a:gd name="connsiteX46" fmla="*/ 1 w 6858001"/>
              <a:gd name="connsiteY46" fmla="*/ 0 h 5539756"/>
              <a:gd name="connsiteX47" fmla="*/ 1 w 6858001"/>
              <a:gd name="connsiteY47" fmla="*/ 905405 h 5539756"/>
              <a:gd name="connsiteX48" fmla="*/ 0 w 6858001"/>
              <a:gd name="connsiteY48" fmla="*/ 905405 h 5539756"/>
              <a:gd name="connsiteX49" fmla="*/ 0 w 6858001"/>
              <a:gd name="connsiteY49" fmla="*/ 5539756 h 5539756"/>
              <a:gd name="connsiteX50" fmla="*/ 6858000 w 6858001"/>
              <a:gd name="connsiteY50" fmla="*/ 5539756 h 5539756"/>
              <a:gd name="connsiteX51" fmla="*/ 6858000 w 6858001"/>
              <a:gd name="connsiteY51" fmla="*/ 1344715 h 55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39756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405"/>
                </a:lnTo>
                <a:lnTo>
                  <a:pt x="0" y="905405"/>
                </a:lnTo>
                <a:lnTo>
                  <a:pt x="0" y="5539756"/>
                </a:lnTo>
                <a:lnTo>
                  <a:pt x="6858000" y="5539756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D156EC3-348E-567D-BE69-BC5A7629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90" y="647698"/>
            <a:ext cx="2693175" cy="2727267"/>
          </a:xfrm>
          <a:prstGeom prst="rect">
            <a:avLst/>
          </a:prstGeom>
          <a:effectLst/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0258BAE0-E019-4635-94F1-D65C71B1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93485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logo&#10;&#10;Popis se vygeneroval automaticky.">
            <a:extLst>
              <a:ext uri="{FF2B5EF4-FFF2-40B4-BE49-F238E27FC236}">
                <a16:creationId xmlns:a16="http://schemas.microsoft.com/office/drawing/2014/main" id="{EAD737A2-1397-D6B4-CBCD-621881088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36" y="3482108"/>
            <a:ext cx="2564065" cy="27277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2230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0DA0B-2C29-7C31-EC7C-68E99FCE7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667" y="2166103"/>
            <a:ext cx="7984665" cy="2525794"/>
          </a:xfrm>
        </p:spPr>
        <p:txBody>
          <a:bodyPr/>
          <a:lstStyle/>
          <a:p>
            <a:pPr algn="ctr"/>
            <a:r>
              <a:rPr lang="cs-CZ" sz="5400" dirty="0"/>
              <a:t>FUN, WEEKEND TRIPS AND FREE TIME ACTIVITIES</a:t>
            </a:r>
          </a:p>
        </p:txBody>
      </p:sp>
    </p:spTree>
    <p:extLst>
      <p:ext uri="{BB962C8B-B14F-4D97-AF65-F5344CB8AC3E}">
        <p14:creationId xmlns:p14="http://schemas.microsoft.com/office/powerpoint/2010/main" val="273139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877E1E6-575E-CDC0-EDE7-9D2C994638AE}"/>
              </a:ext>
            </a:extLst>
          </p:cNvPr>
          <p:cNvSpPr txBox="1"/>
          <p:nvPr/>
        </p:nvSpPr>
        <p:spPr>
          <a:xfrm>
            <a:off x="611101" y="215688"/>
            <a:ext cx="4636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/>
              <a:t>KGB Museum</a:t>
            </a:r>
          </a:p>
        </p:txBody>
      </p:sp>
      <p:pic>
        <p:nvPicPr>
          <p:cNvPr id="4" name="Obrázek 3" descr="Obsah obrázku budova, Kompozitní materiál, stavba, osoba">
            <a:extLst>
              <a:ext uri="{FF2B5EF4-FFF2-40B4-BE49-F238E27FC236}">
                <a16:creationId xmlns:a16="http://schemas.microsoft.com/office/drawing/2014/main" id="{EB894179-F970-2FC9-DA53-2E6DF4418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3399" y="1976775"/>
            <a:ext cx="4500000" cy="3375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7BAB575-0734-8CBC-913A-D155EA8EC2EE}"/>
              </a:ext>
            </a:extLst>
          </p:cNvPr>
          <p:cNvSpPr txBox="1"/>
          <p:nvPr/>
        </p:nvSpPr>
        <p:spPr>
          <a:xfrm>
            <a:off x="9329637" y="6005985"/>
            <a:ext cx="1808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/>
              <a:t>Execution wall</a:t>
            </a:r>
          </a:p>
        </p:txBody>
      </p:sp>
      <p:pic>
        <p:nvPicPr>
          <p:cNvPr id="1026" name="Picture 2" descr="KGB Building | Sightseeing | Riga">
            <a:extLst>
              <a:ext uri="{FF2B5EF4-FFF2-40B4-BE49-F238E27FC236}">
                <a16:creationId xmlns:a16="http://schemas.microsoft.com/office/drawing/2014/main" id="{63380282-5917-FD93-463E-BBE415B4A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1" y="3743502"/>
            <a:ext cx="2876900" cy="216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Corner House – Former KGB Building – The Rambling Wombat">
            <a:extLst>
              <a:ext uri="{FF2B5EF4-FFF2-40B4-BE49-F238E27FC236}">
                <a16:creationId xmlns:a16="http://schemas.microsoft.com/office/drawing/2014/main" id="{F1B8A4E8-1059-0EC4-60AF-1C021A6D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55" y="3743502"/>
            <a:ext cx="2978870" cy="21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8B69841-8C23-741F-E3EF-C0CC48FCC565}"/>
              </a:ext>
            </a:extLst>
          </p:cNvPr>
          <p:cNvSpPr txBox="1"/>
          <p:nvPr/>
        </p:nvSpPr>
        <p:spPr>
          <a:xfrm>
            <a:off x="611101" y="1307281"/>
            <a:ext cx="7385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The Corner House</a:t>
            </a:r>
            <a:r>
              <a:rPr lang="cs-CZ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is a historic building in the city center of Riga, Latvia.</a:t>
            </a:r>
            <a:endParaRPr lang="cs-CZ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3660345-7AE4-629B-4B2E-AE2420D5D2E9}"/>
              </a:ext>
            </a:extLst>
          </p:cNvPr>
          <p:cNvSpPr txBox="1"/>
          <p:nvPr/>
        </p:nvSpPr>
        <p:spPr>
          <a:xfrm>
            <a:off x="611101" y="2306541"/>
            <a:ext cx="72697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It was known as the headquarters of the Soviet KGB in Latvia from 1940 to 1941 and from 1944 to 1991.</a:t>
            </a:r>
            <a:endParaRPr lang="cs-CZ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546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2ECBE6D-1336-1408-DD15-8A9A19744484}"/>
              </a:ext>
            </a:extLst>
          </p:cNvPr>
          <p:cNvSpPr txBox="1"/>
          <p:nvPr/>
        </p:nvSpPr>
        <p:spPr>
          <a:xfrm>
            <a:off x="611101" y="215688"/>
            <a:ext cx="2880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/>
              <a:t>Jurmala</a:t>
            </a:r>
            <a:endParaRPr lang="cs-CZ" sz="5400" dirty="0"/>
          </a:p>
        </p:txBody>
      </p:sp>
      <p:pic>
        <p:nvPicPr>
          <p:cNvPr id="6" name="Obrázek 5" descr="Obsah obrázku venku, osoba, obloha, dovolená">
            <a:extLst>
              <a:ext uri="{FF2B5EF4-FFF2-40B4-BE49-F238E27FC236}">
                <a16:creationId xmlns:a16="http://schemas.microsoft.com/office/drawing/2014/main" id="{CBE6567F-5419-6165-3B13-80D1815CC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2970" y="2116980"/>
            <a:ext cx="4500000" cy="3375000"/>
          </a:xfrm>
          <a:prstGeom prst="rect">
            <a:avLst/>
          </a:prstGeom>
        </p:spPr>
      </p:pic>
      <p:pic>
        <p:nvPicPr>
          <p:cNvPr id="8" name="Obrázek 7" descr="Obsah obrázku venku, dům, budova, rostlina&#10;&#10;Popis byl vytvořen automaticky">
            <a:extLst>
              <a:ext uri="{FF2B5EF4-FFF2-40B4-BE49-F238E27FC236}">
                <a16:creationId xmlns:a16="http://schemas.microsoft.com/office/drawing/2014/main" id="{1D4EB238-E2FE-D2C1-9D0A-0B9F1A14D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" y="3921480"/>
            <a:ext cx="2844000" cy="2133000"/>
          </a:xfrm>
          <a:prstGeom prst="rect">
            <a:avLst/>
          </a:prstGeom>
        </p:spPr>
      </p:pic>
      <p:pic>
        <p:nvPicPr>
          <p:cNvPr id="10" name="Obrázek 9" descr="Obsah obrázku venku, boty, osoba, strom&#10;&#10;Popis byl vytvořen automaticky">
            <a:extLst>
              <a:ext uri="{FF2B5EF4-FFF2-40B4-BE49-F238E27FC236}">
                <a16:creationId xmlns:a16="http://schemas.microsoft.com/office/drawing/2014/main" id="{26CD2D55-7135-083A-7A29-4E0F9307B2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18" y="3921480"/>
            <a:ext cx="2844000" cy="21330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410212D-8B23-7F7C-ADC4-E88CB53CDE6B}"/>
              </a:ext>
            </a:extLst>
          </p:cNvPr>
          <p:cNvSpPr txBox="1"/>
          <p:nvPr/>
        </p:nvSpPr>
        <p:spPr>
          <a:xfrm>
            <a:off x="611100" y="1349232"/>
            <a:ext cx="7268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cs-CZ" sz="2400" dirty="0" err="1">
                <a:latin typeface="+mj-lt"/>
                <a:ea typeface="+mj-ea"/>
                <a:cs typeface="+mj-cs"/>
              </a:rPr>
              <a:t>Jūrmala</a:t>
            </a:r>
            <a:r>
              <a:rPr lang="cs-CZ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is a </a:t>
            </a:r>
            <a:r>
              <a:rPr lang="cs-CZ" sz="2400" dirty="0">
                <a:latin typeface="+mj-lt"/>
                <a:ea typeface="+mj-ea"/>
                <a:cs typeface="+mj-cs"/>
              </a:rPr>
              <a:t>resort </a:t>
            </a:r>
            <a:r>
              <a:rPr lang="cs-CZ" sz="2400" dirty="0" err="1">
                <a:latin typeface="+mj-lt"/>
                <a:ea typeface="+mj-ea"/>
                <a:cs typeface="+mj-cs"/>
              </a:rPr>
              <a:t>town</a:t>
            </a:r>
            <a:r>
              <a:rPr lang="en-US" sz="2400" dirty="0">
                <a:latin typeface="+mj-lt"/>
                <a:ea typeface="+mj-ea"/>
                <a:cs typeface="+mj-cs"/>
              </a:rPr>
              <a:t> in Latvia, about 25 </a:t>
            </a:r>
            <a:r>
              <a:rPr lang="en-US" sz="2400" dirty="0" err="1">
                <a:latin typeface="+mj-lt"/>
                <a:ea typeface="+mj-ea"/>
                <a:cs typeface="+mj-cs"/>
              </a:rPr>
              <a:t>kilometres</a:t>
            </a:r>
            <a:r>
              <a:rPr lang="en-US" sz="2400" dirty="0">
                <a:latin typeface="+mj-lt"/>
                <a:ea typeface="+mj-ea"/>
                <a:cs typeface="+mj-cs"/>
              </a:rPr>
              <a:t> (16 miles) west of Riga.</a:t>
            </a:r>
            <a:endParaRPr lang="cs-CZ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34FEFC5-5B2B-13AE-BB9C-67D3CAD18B8B}"/>
              </a:ext>
            </a:extLst>
          </p:cNvPr>
          <p:cNvSpPr txBox="1"/>
          <p:nvPr/>
        </p:nvSpPr>
        <p:spPr>
          <a:xfrm>
            <a:off x="611101" y="2450690"/>
            <a:ext cx="72683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latin typeface="+mj-lt"/>
                <a:ea typeface="+mj-ea"/>
                <a:cs typeface="+mj-cs"/>
              </a:rPr>
              <a:t>Jūrmala</a:t>
            </a:r>
            <a:r>
              <a:rPr lang="en-US" sz="2400" dirty="0">
                <a:latin typeface="+mj-lt"/>
                <a:ea typeface="+mj-ea"/>
                <a:cs typeface="+mj-cs"/>
              </a:rPr>
              <a:t> is 32 km (20 miles) long and sandwiched between the Gulf of Riga</a:t>
            </a:r>
            <a:r>
              <a:rPr lang="cs-CZ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latin typeface="+mj-lt"/>
                <a:ea typeface="+mj-ea"/>
                <a:cs typeface="+mj-cs"/>
              </a:rPr>
              <a:t>and the </a:t>
            </a:r>
            <a:r>
              <a:rPr lang="en-US" sz="2400" dirty="0" err="1">
                <a:latin typeface="+mj-lt"/>
                <a:ea typeface="+mj-ea"/>
                <a:cs typeface="+mj-cs"/>
              </a:rPr>
              <a:t>Lielupe</a:t>
            </a:r>
            <a:r>
              <a:rPr lang="en-US" sz="2400" dirty="0">
                <a:latin typeface="+mj-lt"/>
                <a:ea typeface="+mj-ea"/>
                <a:cs typeface="+mj-cs"/>
              </a:rPr>
              <a:t> River.</a:t>
            </a:r>
            <a:endParaRPr lang="cs-CZ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921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BCA9B9C-A62A-5F2E-9348-43B0FD2F0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25" y="4524075"/>
            <a:ext cx="3292340" cy="18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37E492B-C130-E90A-6076-E492AA30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10" y="1336040"/>
            <a:ext cx="378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197C045-CA49-12A6-25B1-7F45D9F54E95}"/>
              </a:ext>
            </a:extLst>
          </p:cNvPr>
          <p:cNvSpPr txBox="1"/>
          <p:nvPr/>
        </p:nvSpPr>
        <p:spPr>
          <a:xfrm>
            <a:off x="611101" y="215688"/>
            <a:ext cx="5290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 err="1"/>
              <a:t>Vacaku</a:t>
            </a:r>
            <a:r>
              <a:rPr lang="cs-CZ" sz="5400" dirty="0"/>
              <a:t> </a:t>
            </a:r>
            <a:r>
              <a:rPr lang="cs-CZ" sz="5400" dirty="0" err="1"/>
              <a:t>beach</a:t>
            </a:r>
            <a:endParaRPr lang="cs-CZ" sz="5400" dirty="0"/>
          </a:p>
        </p:txBody>
      </p:sp>
      <p:pic>
        <p:nvPicPr>
          <p:cNvPr id="6" name="Obrázek 5" descr="Obsah obrázku venku, obloha, příroda, voda&#10;&#10;Popis byl vytvořen automaticky">
            <a:extLst>
              <a:ext uri="{FF2B5EF4-FFF2-40B4-BE49-F238E27FC236}">
                <a16:creationId xmlns:a16="http://schemas.microsoft.com/office/drawing/2014/main" id="{0D9069F2-864D-5C1D-DC84-56B23A40E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0" y="4521199"/>
            <a:ext cx="2480790" cy="18605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564C2DF-998C-88C6-9304-2F1B158F8FED}"/>
              </a:ext>
            </a:extLst>
          </p:cNvPr>
          <p:cNvSpPr txBox="1"/>
          <p:nvPr/>
        </p:nvSpPr>
        <p:spPr>
          <a:xfrm>
            <a:off x="611100" y="1336040"/>
            <a:ext cx="67721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GB" sz="2400" dirty="0" err="1">
                <a:latin typeface="+mj-lt"/>
                <a:ea typeface="+mj-ea"/>
                <a:cs typeface="+mj-cs"/>
              </a:rPr>
              <a:t>Vecāķi</a:t>
            </a:r>
            <a:r>
              <a:rPr lang="en-GB" sz="2400" dirty="0">
                <a:latin typeface="+mj-lt"/>
                <a:ea typeface="+mj-ea"/>
                <a:cs typeface="+mj-cs"/>
              </a:rPr>
              <a:t> Beach is one of the most beautiful and popular beaches in Riga.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FDAACB8-41C5-3EAA-5EF0-CCD376AC1E38}"/>
              </a:ext>
            </a:extLst>
          </p:cNvPr>
          <p:cNvSpPr txBox="1"/>
          <p:nvPr/>
        </p:nvSpPr>
        <p:spPr>
          <a:xfrm>
            <a:off x="611100" y="2411374"/>
            <a:ext cx="6577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It is located by the Baltic Sea and is about 3 kilometers long. </a:t>
            </a:r>
            <a:endParaRPr lang="cs-CZ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761722-995D-50AC-68E2-D62EF8FFD032}"/>
              </a:ext>
            </a:extLst>
          </p:cNvPr>
          <p:cNvSpPr txBox="1"/>
          <p:nvPr/>
        </p:nvSpPr>
        <p:spPr>
          <a:xfrm>
            <a:off x="611100" y="3486708"/>
            <a:ext cx="609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Many Soviet-era bunkers are located in this area</a:t>
            </a:r>
            <a:r>
              <a:rPr lang="cs-CZ" sz="2400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08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 descr="Obsah obrázku obloha, pláž, venku, území&#10;&#10;Popis se vygeneroval automaticky.">
            <a:extLst>
              <a:ext uri="{FF2B5EF4-FFF2-40B4-BE49-F238E27FC236}">
                <a16:creationId xmlns:a16="http://schemas.microsoft.com/office/drawing/2014/main" id="{4D728F2D-A2D3-E1C5-6443-60526D66C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0" b="14286"/>
          <a:stretch/>
        </p:blipFill>
        <p:spPr>
          <a:xfrm>
            <a:off x="521784" y="566928"/>
            <a:ext cx="9725831" cy="5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rak 1">
            <a:extLst>
              <a:ext uri="{FF2B5EF4-FFF2-40B4-BE49-F238E27FC236}">
                <a16:creationId xmlns:a16="http://schemas.microsoft.com/office/drawing/2014/main" id="{3A02C368-8276-4480-BC00-0D6CC71E7550}"/>
              </a:ext>
            </a:extLst>
          </p:cNvPr>
          <p:cNvSpPr/>
          <p:nvPr/>
        </p:nvSpPr>
        <p:spPr>
          <a:xfrm rot="21022125">
            <a:off x="671590" y="1533657"/>
            <a:ext cx="3437675" cy="1012708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TEAMWORK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2ECBE6D-1336-1408-DD15-8A9A19744484}"/>
              </a:ext>
            </a:extLst>
          </p:cNvPr>
          <p:cNvSpPr txBox="1"/>
          <p:nvPr/>
        </p:nvSpPr>
        <p:spPr>
          <a:xfrm>
            <a:off x="611101" y="215688"/>
            <a:ext cx="8103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Project Key Take-aways</a:t>
            </a:r>
            <a:endParaRPr lang="cs-CZ" sz="5400" dirty="0"/>
          </a:p>
        </p:txBody>
      </p:sp>
      <p:sp>
        <p:nvSpPr>
          <p:cNvPr id="9" name="Mrak 8">
            <a:extLst>
              <a:ext uri="{FF2B5EF4-FFF2-40B4-BE49-F238E27FC236}">
                <a16:creationId xmlns:a16="http://schemas.microsoft.com/office/drawing/2014/main" id="{A8AE6E77-F0BA-43AC-B81D-27F655AB754F}"/>
              </a:ext>
            </a:extLst>
          </p:cNvPr>
          <p:cNvSpPr/>
          <p:nvPr/>
        </p:nvSpPr>
        <p:spPr>
          <a:xfrm rot="826826">
            <a:off x="7863961" y="1408958"/>
            <a:ext cx="3862180" cy="101305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CONFIDENCE</a:t>
            </a:r>
          </a:p>
        </p:txBody>
      </p:sp>
      <p:sp>
        <p:nvSpPr>
          <p:cNvPr id="11" name="Mrak 10">
            <a:extLst>
              <a:ext uri="{FF2B5EF4-FFF2-40B4-BE49-F238E27FC236}">
                <a16:creationId xmlns:a16="http://schemas.microsoft.com/office/drawing/2014/main" id="{EBD6515D-9C51-4BE4-B351-B9E52B44BF93}"/>
              </a:ext>
            </a:extLst>
          </p:cNvPr>
          <p:cNvSpPr/>
          <p:nvPr/>
        </p:nvSpPr>
        <p:spPr>
          <a:xfrm rot="448622">
            <a:off x="813907" y="4527853"/>
            <a:ext cx="5172310" cy="202527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COURAGE TO TALK IN FRONT OF OTHER PEOPLE</a:t>
            </a:r>
          </a:p>
        </p:txBody>
      </p:sp>
      <p:sp>
        <p:nvSpPr>
          <p:cNvPr id="12" name="Mrak 11">
            <a:extLst>
              <a:ext uri="{FF2B5EF4-FFF2-40B4-BE49-F238E27FC236}">
                <a16:creationId xmlns:a16="http://schemas.microsoft.com/office/drawing/2014/main" id="{4BEAA7A7-49F4-4CD6-9FBA-2F150B782A84}"/>
              </a:ext>
            </a:extLst>
          </p:cNvPr>
          <p:cNvSpPr/>
          <p:nvPr/>
        </p:nvSpPr>
        <p:spPr>
          <a:xfrm rot="20658338">
            <a:off x="6565370" y="3622639"/>
            <a:ext cx="5001832" cy="1269747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FOREIGN CAPITAL CITY EXPERIENCE</a:t>
            </a:r>
          </a:p>
        </p:txBody>
      </p:sp>
      <p:sp>
        <p:nvSpPr>
          <p:cNvPr id="13" name="Mrak 12">
            <a:extLst>
              <a:ext uri="{FF2B5EF4-FFF2-40B4-BE49-F238E27FC236}">
                <a16:creationId xmlns:a16="http://schemas.microsoft.com/office/drawing/2014/main" id="{CB14405E-9104-40F2-A3F7-9B30E6B1F9C1}"/>
              </a:ext>
            </a:extLst>
          </p:cNvPr>
          <p:cNvSpPr/>
          <p:nvPr/>
        </p:nvSpPr>
        <p:spPr>
          <a:xfrm rot="826826">
            <a:off x="2121023" y="3032242"/>
            <a:ext cx="4514539" cy="1222264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RESPONSIBILITY FOR JOB DONE</a:t>
            </a:r>
          </a:p>
        </p:txBody>
      </p:sp>
      <p:sp>
        <p:nvSpPr>
          <p:cNvPr id="15" name="Mrak 14">
            <a:extLst>
              <a:ext uri="{FF2B5EF4-FFF2-40B4-BE49-F238E27FC236}">
                <a16:creationId xmlns:a16="http://schemas.microsoft.com/office/drawing/2014/main" id="{0A7F1B28-C6D2-4629-B0DA-2E34FA87650A}"/>
              </a:ext>
            </a:extLst>
          </p:cNvPr>
          <p:cNvSpPr/>
          <p:nvPr/>
        </p:nvSpPr>
        <p:spPr>
          <a:xfrm rot="1237705">
            <a:off x="5417110" y="1999398"/>
            <a:ext cx="3547597" cy="1222264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RELIABILITY AT WORK</a:t>
            </a:r>
          </a:p>
        </p:txBody>
      </p:sp>
      <p:sp>
        <p:nvSpPr>
          <p:cNvPr id="16" name="Mrak 15">
            <a:extLst>
              <a:ext uri="{FF2B5EF4-FFF2-40B4-BE49-F238E27FC236}">
                <a16:creationId xmlns:a16="http://schemas.microsoft.com/office/drawing/2014/main" id="{FA091BD7-E573-41F0-A449-201948CA5A01}"/>
              </a:ext>
            </a:extLst>
          </p:cNvPr>
          <p:cNvSpPr/>
          <p:nvPr/>
        </p:nvSpPr>
        <p:spPr>
          <a:xfrm rot="20658338">
            <a:off x="7272365" y="5197961"/>
            <a:ext cx="4514539" cy="1004878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2546354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171</Words>
  <Application>Microsoft Office PowerPoint</Application>
  <PresentationFormat>Širokoúhlá obrazovka</PresentationFormat>
  <Paragraphs>21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Liberation Sans</vt:lpstr>
      <vt:lpstr>Wingdings 3</vt:lpstr>
      <vt:lpstr>Ion</vt:lpstr>
      <vt:lpstr>Erasmus+ Latvia 2023</vt:lpstr>
      <vt:lpstr>FUN, WEEKEND TRIPS AND FREE TIME ACTIVITIES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Horák</dc:creator>
  <cp:lastModifiedBy>Helena Ondráčková</cp:lastModifiedBy>
  <cp:revision>250</cp:revision>
  <dcterms:created xsi:type="dcterms:W3CDTF">2023-05-11T19:58:45Z</dcterms:created>
  <dcterms:modified xsi:type="dcterms:W3CDTF">2023-05-19T12:23:50Z</dcterms:modified>
</cp:coreProperties>
</file>